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7" autoAdjust="0"/>
    <p:restoredTop sz="94660"/>
  </p:normalViewPr>
  <p:slideViewPr>
    <p:cSldViewPr snapToGrid="0">
      <p:cViewPr varScale="1">
        <p:scale>
          <a:sx n="26" d="100"/>
          <a:sy n="26" d="100"/>
        </p:scale>
        <p:origin x="4752" y="276"/>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2020-05-10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2020-05-10</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2963994" y="6652020"/>
            <a:ext cx="24852179" cy="28729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US" sz="7200" dirty="0" err="1">
                <a:solidFill>
                  <a:schemeClr val="tx1"/>
                </a:solidFill>
              </a:rPr>
              <a:t>Arifa</a:t>
            </a:r>
            <a:r>
              <a:rPr lang="en-US" sz="7200" dirty="0">
                <a:solidFill>
                  <a:schemeClr val="tx1"/>
                </a:solidFill>
              </a:rPr>
              <a:t> </a:t>
            </a:r>
            <a:r>
              <a:rPr lang="en-US" sz="7200" dirty="0" err="1">
                <a:solidFill>
                  <a:schemeClr val="tx1"/>
                </a:solidFill>
              </a:rPr>
              <a:t>Ferdousi</a:t>
            </a:r>
            <a:r>
              <a:rPr lang="en-US" sz="7200" dirty="0">
                <a:solidFill>
                  <a:schemeClr val="tx1"/>
                </a:solidFill>
              </a:rPr>
              <a:t> and </a:t>
            </a:r>
            <a:r>
              <a:rPr lang="en-US" sz="7200" dirty="0" err="1">
                <a:solidFill>
                  <a:schemeClr val="tx1"/>
                </a:solidFill>
              </a:rPr>
              <a:t>GoangSeog</a:t>
            </a:r>
            <a:r>
              <a:rPr lang="en-US" sz="7200" dirty="0">
                <a:solidFill>
                  <a:schemeClr val="tx1"/>
                </a:solidFill>
              </a:rPr>
              <a:t> Choi</a:t>
            </a:r>
            <a:endParaRPr lang="en-GB" sz="7200" dirty="0">
              <a:solidFill>
                <a:schemeClr val="tx1"/>
              </a:solidFill>
            </a:endParaRPr>
          </a:p>
          <a:p>
            <a:pPr algn="ctr" latinLnBrk="0"/>
            <a:r>
              <a:rPr lang="en-US" dirty="0"/>
              <a:t> </a:t>
            </a:r>
            <a:r>
              <a:rPr lang="en-US" sz="5400" dirty="0">
                <a:solidFill>
                  <a:schemeClr val="tx1"/>
                </a:solidFill>
              </a:rPr>
              <a:t>Department Information and Communication Engineering, </a:t>
            </a:r>
            <a:r>
              <a:rPr lang="en-US" sz="5400" dirty="0" err="1">
                <a:solidFill>
                  <a:schemeClr val="tx1"/>
                </a:solidFill>
              </a:rPr>
              <a:t>Chosun</a:t>
            </a:r>
            <a:r>
              <a:rPr lang="en-US" sz="5400" dirty="0">
                <a:solidFill>
                  <a:schemeClr val="tx1"/>
                </a:solidFill>
              </a:rPr>
              <a:t> University</a:t>
            </a:r>
            <a:endParaRPr lang="en-GB" sz="5400" dirty="0">
              <a:solidFill>
                <a:schemeClr val="tx1"/>
              </a:solidFill>
            </a:endParaRPr>
          </a:p>
          <a:p>
            <a:pPr algn="ctr" latinLnBrk="0"/>
            <a:r>
              <a:rPr lang="en-US" sz="5400" dirty="0">
                <a:solidFill>
                  <a:schemeClr val="tx1"/>
                </a:solidFill>
              </a:rPr>
              <a:t>E-mail : gschoigs@chosun.ac.kr</a:t>
            </a:r>
            <a:endParaRPr lang="en-GB" sz="5400" dirty="0">
              <a:solidFill>
                <a:schemeClr val="tx1"/>
              </a:solidFill>
            </a:endParaRPr>
          </a:p>
        </p:txBody>
      </p:sp>
      <p:sp>
        <p:nvSpPr>
          <p:cNvPr id="8" name="모서리가 둥근 직사각형 7"/>
          <p:cNvSpPr/>
          <p:nvPr/>
        </p:nvSpPr>
        <p:spPr>
          <a:xfrm>
            <a:off x="2946400" y="14475541"/>
            <a:ext cx="24841200" cy="22652251"/>
          </a:xfrm>
          <a:prstGeom prst="roundRect">
            <a:avLst>
              <a:gd name="adj" fmla="val 628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ln w="28575">
                <a:noFill/>
                <a:prstDash val="dash"/>
              </a:ln>
              <a:solidFill>
                <a:schemeClr val="tx1"/>
              </a:solidFill>
            </a:endParaRPr>
          </a:p>
        </p:txBody>
      </p:sp>
      <p:sp>
        <p:nvSpPr>
          <p:cNvPr id="9" name="모서리가 둥근 직사각형 8"/>
          <p:cNvSpPr/>
          <p:nvPr/>
        </p:nvSpPr>
        <p:spPr>
          <a:xfrm>
            <a:off x="2946400" y="3744042"/>
            <a:ext cx="24841200" cy="32766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7200" b="1" dirty="0">
                <a:solidFill>
                  <a:schemeClr val="tx1"/>
                </a:solidFill>
                <a:latin typeface="Arial" panose="020B0604020202020204" pitchFamily="34" charset="0"/>
                <a:cs typeface="Arial" panose="020B0604020202020204" pitchFamily="34" charset="0"/>
              </a:rPr>
              <a:t>403.5-MHz CMOS Ring Oscillator for the Implementation in Biomedical Implantable Device </a:t>
            </a:r>
            <a:r>
              <a:rPr lang="en-US" sz="7200" b="1" dirty="0">
                <a:solidFill>
                  <a:schemeClr val="tx1"/>
                </a:solidFill>
                <a:latin typeface="Arial" panose="020B0604020202020204" pitchFamily="34" charset="0"/>
                <a:cs typeface="Arial" panose="020B0604020202020204" pitchFamily="34" charset="0"/>
              </a:rPr>
              <a:t>in 180-nm CMOS</a:t>
            </a:r>
            <a:endParaRPr lang="en-GB" sz="7200" b="1" dirty="0">
              <a:solidFill>
                <a:schemeClr val="tx1"/>
              </a:solidFill>
              <a:latin typeface="Arial" panose="020B0604020202020204" pitchFamily="34" charset="0"/>
              <a:cs typeface="Arial" panose="020B0604020202020204" pitchFamily="34" charset="0"/>
            </a:endParaRPr>
          </a:p>
        </p:txBody>
      </p:sp>
      <p:sp>
        <p:nvSpPr>
          <p:cNvPr id="11" name="모서리가 둥근 직사각형 10"/>
          <p:cNvSpPr/>
          <p:nvPr/>
        </p:nvSpPr>
        <p:spPr>
          <a:xfrm>
            <a:off x="2858267" y="37294244"/>
            <a:ext cx="24836489" cy="349804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endParaRPr lang="en-US" sz="3600" dirty="0">
              <a:solidFill>
                <a:schemeClr val="tx1"/>
              </a:solidFill>
            </a:endParaRPr>
          </a:p>
        </p:txBody>
      </p:sp>
      <p:grpSp>
        <p:nvGrpSpPr>
          <p:cNvPr id="3" name="Group 2"/>
          <p:cNvGrpSpPr/>
          <p:nvPr/>
        </p:nvGrpSpPr>
        <p:grpSpPr>
          <a:xfrm>
            <a:off x="2974974" y="9715505"/>
            <a:ext cx="24841200" cy="4610100"/>
            <a:chOff x="2739923" y="10232657"/>
            <a:chExt cx="24841200" cy="6332733"/>
          </a:xfrm>
        </p:grpSpPr>
        <p:sp>
          <p:nvSpPr>
            <p:cNvPr id="6" name="모서리가 둥근 직사각형 5"/>
            <p:cNvSpPr/>
            <p:nvPr/>
          </p:nvSpPr>
          <p:spPr>
            <a:xfrm>
              <a:off x="2739923" y="11231184"/>
              <a:ext cx="24841200" cy="533420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latinLnBrk="0">
                <a:buFont typeface="Arial" panose="020B0604020202020204" pitchFamily="34" charset="0"/>
                <a:buChar char="•"/>
              </a:pPr>
              <a:r>
                <a:rPr lang="en-US" sz="3600" dirty="0">
                  <a:solidFill>
                    <a:schemeClr val="tx1"/>
                  </a:solidFill>
                </a:rPr>
                <a:t>For the design flexibility, such as replacing the heavy and power hungry components like inductors and resistors, ring oscillator is always  favored by the circuit designers. Since the design of the ring oscillator is fully transistor based.</a:t>
              </a:r>
            </a:p>
            <a:p>
              <a:pPr marL="571500" indent="-571500" algn="just" latinLnBrk="0">
                <a:buFont typeface="Arial" panose="020B0604020202020204" pitchFamily="34" charset="0"/>
                <a:buChar char="•"/>
              </a:pPr>
              <a:r>
                <a:rPr lang="en-US" sz="3600" dirty="0">
                  <a:solidFill>
                    <a:schemeClr val="tx1"/>
                  </a:solidFill>
                </a:rPr>
                <a:t>This work focuses on , generating continuous 403.5MHz carrier frequency with minimum starting delay and low power consumption for the implementation in wireless transceiver design in biomedical implanted devices.</a:t>
              </a:r>
            </a:p>
            <a:p>
              <a:pPr marL="571500" indent="-571500" algn="just" latinLnBrk="0">
                <a:buFont typeface="Arial" panose="020B0604020202020204" pitchFamily="34" charset="0"/>
                <a:buChar char="•"/>
              </a:pPr>
              <a:r>
                <a:rPr lang="en-US" sz="3600" dirty="0">
                  <a:solidFill>
                    <a:schemeClr val="tx1"/>
                  </a:solidFill>
                </a:rPr>
                <a:t>The design uses 9-stage delay inverters with feedback to generate the continuous full cycle carrier frequency. W/L ratio of the transistors are optimized. No external biasing voltage is applied to optimize the delay time.</a:t>
              </a:r>
            </a:p>
          </p:txBody>
        </p:sp>
        <p:sp>
          <p:nvSpPr>
            <p:cNvPr id="2" name="TextBox 1"/>
            <p:cNvSpPr txBox="1"/>
            <p:nvPr/>
          </p:nvSpPr>
          <p:spPr>
            <a:xfrm>
              <a:off x="3273279" y="10232657"/>
              <a:ext cx="6105832" cy="923330"/>
            </a:xfrm>
            <a:prstGeom prst="rect">
              <a:avLst/>
            </a:prstGeom>
            <a:noFill/>
          </p:spPr>
          <p:txBody>
            <a:bodyPr wrap="square" rtlCol="0">
              <a:spAutoFit/>
            </a:bodyPr>
            <a:lstStyle/>
            <a:p>
              <a:r>
                <a:rPr lang="en-GB" sz="5400" b="1" i="1" dirty="0"/>
                <a:t>1. Introduction</a:t>
              </a:r>
            </a:p>
          </p:txBody>
        </p:sp>
      </p:grpSp>
      <p:sp>
        <p:nvSpPr>
          <p:cNvPr id="10" name="TextBox 9"/>
          <p:cNvSpPr txBox="1"/>
          <p:nvPr/>
        </p:nvSpPr>
        <p:spPr>
          <a:xfrm>
            <a:off x="3292474" y="14629762"/>
            <a:ext cx="11771659" cy="923330"/>
          </a:xfrm>
          <a:prstGeom prst="rect">
            <a:avLst/>
          </a:prstGeom>
          <a:noFill/>
        </p:spPr>
        <p:txBody>
          <a:bodyPr wrap="square" rtlCol="0">
            <a:spAutoFit/>
          </a:bodyPr>
          <a:lstStyle/>
          <a:p>
            <a:r>
              <a:rPr lang="en-GB" sz="5400" b="1" i="1" dirty="0"/>
              <a:t>2. Delay Inverter and transfer Function</a:t>
            </a:r>
          </a:p>
        </p:txBody>
      </p:sp>
      <p:sp>
        <p:nvSpPr>
          <p:cNvPr id="13" name="TextBox 12"/>
          <p:cNvSpPr txBox="1"/>
          <p:nvPr/>
        </p:nvSpPr>
        <p:spPr>
          <a:xfrm>
            <a:off x="4162098" y="20352687"/>
            <a:ext cx="10902036" cy="584775"/>
          </a:xfrm>
          <a:prstGeom prst="rect">
            <a:avLst/>
          </a:prstGeom>
          <a:noFill/>
        </p:spPr>
        <p:txBody>
          <a:bodyPr wrap="square" rtlCol="0">
            <a:spAutoFit/>
          </a:bodyPr>
          <a:lstStyle/>
          <a:p>
            <a:r>
              <a:rPr lang="en-GB" sz="3200" dirty="0"/>
              <a:t>Fig. 1. Single inverter and Response graph of transfer function </a:t>
            </a:r>
          </a:p>
        </p:txBody>
      </p:sp>
      <p:sp>
        <p:nvSpPr>
          <p:cNvPr id="15" name="TextBox 14"/>
          <p:cNvSpPr txBox="1"/>
          <p:nvPr/>
        </p:nvSpPr>
        <p:spPr>
          <a:xfrm>
            <a:off x="3337527" y="20984522"/>
            <a:ext cx="12485688" cy="3416320"/>
          </a:xfrm>
          <a:prstGeom prst="rect">
            <a:avLst/>
          </a:prstGeom>
          <a:noFill/>
        </p:spPr>
        <p:txBody>
          <a:bodyPr wrap="square" rtlCol="0">
            <a:spAutoFit/>
          </a:bodyPr>
          <a:lstStyle/>
          <a:p>
            <a:pPr algn="just"/>
            <a:r>
              <a:rPr lang="en-GB" sz="3600" dirty="0"/>
              <a:t>A  ring   oscillator   is  usually  made  with  delay  stages  and  odd number of inverter stages is used to make an oscillator. According   to  </a:t>
            </a:r>
            <a:r>
              <a:rPr lang="en-GB" sz="3600" dirty="0" err="1"/>
              <a:t>Barkahausen</a:t>
            </a:r>
            <a:r>
              <a:rPr lang="en-GB" sz="3600" dirty="0"/>
              <a:t>   criteria,   all stages   should  add  (or reduce)  a  180</a:t>
            </a:r>
            <a:r>
              <a:rPr lang="en-GB" sz="3600" baseline="30000" dirty="0"/>
              <a:t>0</a:t>
            </a:r>
            <a:r>
              <a:rPr lang="en-GB" sz="3600" dirty="0"/>
              <a:t>/N  phase  to  the signal.  Where the other 180</a:t>
            </a:r>
            <a:r>
              <a:rPr lang="en-GB" sz="3600" baseline="30000" dirty="0"/>
              <a:t>0</a:t>
            </a:r>
            <a:r>
              <a:rPr lang="en-GB" sz="3600" dirty="0"/>
              <a:t> is provided by the sign of inverter and N is an odd number of stages. Frequency  of the oscillation is determined by</a:t>
            </a:r>
          </a:p>
        </p:txBody>
      </p:sp>
      <p:sp>
        <p:nvSpPr>
          <p:cNvPr id="17" name="TextBox 16"/>
          <p:cNvSpPr txBox="1"/>
          <p:nvPr/>
        </p:nvSpPr>
        <p:spPr>
          <a:xfrm>
            <a:off x="3177213" y="24297402"/>
            <a:ext cx="10930195" cy="923330"/>
          </a:xfrm>
          <a:prstGeom prst="rect">
            <a:avLst/>
          </a:prstGeom>
          <a:noFill/>
        </p:spPr>
        <p:txBody>
          <a:bodyPr wrap="square" rtlCol="0">
            <a:spAutoFit/>
          </a:bodyPr>
          <a:lstStyle/>
          <a:p>
            <a:r>
              <a:rPr lang="en-GB" sz="5400" b="1" i="1" dirty="0"/>
              <a:t>3. Designed Ring Oscillator</a:t>
            </a:r>
          </a:p>
        </p:txBody>
      </p:sp>
      <p:sp>
        <p:nvSpPr>
          <p:cNvPr id="18" name="TextBox 17"/>
          <p:cNvSpPr txBox="1"/>
          <p:nvPr/>
        </p:nvSpPr>
        <p:spPr>
          <a:xfrm>
            <a:off x="3581246" y="29725860"/>
            <a:ext cx="9925050" cy="584775"/>
          </a:xfrm>
          <a:prstGeom prst="rect">
            <a:avLst/>
          </a:prstGeom>
          <a:noFill/>
        </p:spPr>
        <p:txBody>
          <a:bodyPr wrap="square" rtlCol="0">
            <a:spAutoFit/>
          </a:bodyPr>
          <a:lstStyle/>
          <a:p>
            <a:pPr algn="ctr"/>
            <a:r>
              <a:rPr lang="en-GB" sz="3200" dirty="0"/>
              <a:t>Fig. 2. Proposed ring oscillator with 9-stage delay Inverter</a:t>
            </a:r>
          </a:p>
        </p:txBody>
      </p:sp>
      <p:sp>
        <p:nvSpPr>
          <p:cNvPr id="20" name="TextBox 19"/>
          <p:cNvSpPr txBox="1"/>
          <p:nvPr/>
        </p:nvSpPr>
        <p:spPr>
          <a:xfrm>
            <a:off x="3313373" y="33696183"/>
            <a:ext cx="12509841" cy="3139321"/>
          </a:xfrm>
          <a:prstGeom prst="rect">
            <a:avLst/>
          </a:prstGeom>
          <a:noFill/>
        </p:spPr>
        <p:txBody>
          <a:bodyPr wrap="square" rtlCol="0">
            <a:spAutoFit/>
          </a:bodyPr>
          <a:lstStyle/>
          <a:p>
            <a:r>
              <a:rPr lang="en-GB" sz="5400" b="1" i="1" dirty="0"/>
              <a:t>4. Results and Discussion</a:t>
            </a:r>
          </a:p>
          <a:p>
            <a:pPr algn="just"/>
            <a:r>
              <a:rPr lang="en-US" sz="3600" dirty="0"/>
              <a:t>The   design   was   implemented   in  the  SK-Hynix 180-nm  CMOS </a:t>
            </a:r>
          </a:p>
          <a:p>
            <a:pPr algn="just"/>
            <a:r>
              <a:rPr lang="en-US" sz="3600" dirty="0"/>
              <a:t>process. The measured power consumption was 9.07W for the     VDD= 0.89 V. Lowest phase noise is -142 </a:t>
            </a:r>
            <a:r>
              <a:rPr lang="en-US" sz="3600" dirty="0" err="1"/>
              <a:t>dBc</a:t>
            </a:r>
            <a:r>
              <a:rPr lang="en-US" sz="3600" dirty="0"/>
              <a:t>/Hz. Starting delay  is 22ns for the generated stable frequency 403.5 </a:t>
            </a:r>
            <a:r>
              <a:rPr lang="en-US" sz="3600" dirty="0" err="1"/>
              <a:t>MHz.</a:t>
            </a:r>
            <a:endParaRPr lang="en-GB" sz="3600" dirty="0"/>
          </a:p>
        </p:txBody>
      </p:sp>
      <p:sp>
        <p:nvSpPr>
          <p:cNvPr id="22" name="TextBox 21"/>
          <p:cNvSpPr txBox="1"/>
          <p:nvPr/>
        </p:nvSpPr>
        <p:spPr>
          <a:xfrm>
            <a:off x="17907000" y="18357721"/>
            <a:ext cx="6945562" cy="584775"/>
          </a:xfrm>
          <a:prstGeom prst="rect">
            <a:avLst/>
          </a:prstGeom>
          <a:noFill/>
        </p:spPr>
        <p:txBody>
          <a:bodyPr wrap="square" rtlCol="0">
            <a:spAutoFit/>
          </a:bodyPr>
          <a:lstStyle/>
          <a:p>
            <a:r>
              <a:rPr lang="en-GB" sz="3200" dirty="0"/>
              <a:t>Fig. 3. Fabricated IC and Circuit</a:t>
            </a:r>
            <a:r>
              <a:rPr lang="en-US" sz="3200" dirty="0"/>
              <a:t> layout </a:t>
            </a:r>
            <a:endParaRPr lang="en-GB" sz="3200" dirty="0"/>
          </a:p>
        </p:txBody>
      </p:sp>
      <p:sp>
        <p:nvSpPr>
          <p:cNvPr id="32" name="TextBox 31"/>
          <p:cNvSpPr txBox="1"/>
          <p:nvPr/>
        </p:nvSpPr>
        <p:spPr>
          <a:xfrm>
            <a:off x="3284472" y="37294245"/>
            <a:ext cx="6105832" cy="923330"/>
          </a:xfrm>
          <a:prstGeom prst="rect">
            <a:avLst/>
          </a:prstGeom>
          <a:noFill/>
        </p:spPr>
        <p:txBody>
          <a:bodyPr wrap="square" rtlCol="0">
            <a:spAutoFit/>
          </a:bodyPr>
          <a:lstStyle/>
          <a:p>
            <a:r>
              <a:rPr lang="en-GB" sz="5400" b="1" i="1" dirty="0"/>
              <a:t>5. Conclusion</a:t>
            </a:r>
          </a:p>
        </p:txBody>
      </p:sp>
      <p:sp>
        <p:nvSpPr>
          <p:cNvPr id="7" name="Rectangle 6"/>
          <p:cNvSpPr/>
          <p:nvPr/>
        </p:nvSpPr>
        <p:spPr>
          <a:xfrm>
            <a:off x="7569200" y="19229725"/>
            <a:ext cx="15135225" cy="1154932"/>
          </a:xfrm>
          <a:prstGeom prst="rect">
            <a:avLst/>
          </a:prstGeom>
        </p:spPr>
        <p:txBody>
          <a:bodyPr>
            <a:spAutoFit/>
          </a:bodyPr>
          <a:lstStyle/>
          <a:p>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474" y="15458496"/>
            <a:ext cx="2778602" cy="469677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150" y="15807542"/>
            <a:ext cx="7037938" cy="442869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732" y="25314830"/>
            <a:ext cx="9517060" cy="441793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63241" y="15418945"/>
            <a:ext cx="2837376" cy="282650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84795" y="16040895"/>
            <a:ext cx="4667767" cy="2160541"/>
          </a:xfrm>
          <a:prstGeom prst="rect">
            <a:avLst/>
          </a:prstGeom>
        </p:spPr>
      </p:pic>
      <p:sp>
        <p:nvSpPr>
          <p:cNvPr id="30" name="TextBox 29"/>
          <p:cNvSpPr txBox="1"/>
          <p:nvPr/>
        </p:nvSpPr>
        <p:spPr>
          <a:xfrm>
            <a:off x="19875772" y="23853710"/>
            <a:ext cx="3836749" cy="523220"/>
          </a:xfrm>
          <a:prstGeom prst="rect">
            <a:avLst/>
          </a:prstGeom>
          <a:noFill/>
        </p:spPr>
        <p:txBody>
          <a:bodyPr wrap="square" rtlCol="0">
            <a:spAutoFit/>
          </a:bodyPr>
          <a:lstStyle/>
          <a:p>
            <a:pPr algn="ctr"/>
            <a:r>
              <a:rPr lang="en-GB" sz="2800" dirty="0"/>
              <a:t>(a)</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0554" y="18946549"/>
            <a:ext cx="9731431" cy="4860504"/>
          </a:xfrm>
          <a:prstGeom prst="rect">
            <a:avLst/>
          </a:prstGeom>
        </p:spPr>
      </p:pic>
      <p:pic>
        <p:nvPicPr>
          <p:cNvPr id="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62089" y="24327984"/>
            <a:ext cx="9539896" cy="499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7146" y="29962667"/>
            <a:ext cx="9734003" cy="504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0075462" y="29471159"/>
            <a:ext cx="3836749" cy="523220"/>
          </a:xfrm>
          <a:prstGeom prst="rect">
            <a:avLst/>
          </a:prstGeom>
          <a:noFill/>
        </p:spPr>
        <p:txBody>
          <a:bodyPr wrap="square" rtlCol="0">
            <a:spAutoFit/>
          </a:bodyPr>
          <a:lstStyle/>
          <a:p>
            <a:pPr algn="ctr"/>
            <a:r>
              <a:rPr lang="en-GB" sz="2800" dirty="0"/>
              <a:t>(b)</a:t>
            </a:r>
          </a:p>
        </p:txBody>
      </p:sp>
      <p:sp>
        <p:nvSpPr>
          <p:cNvPr id="41" name="TextBox 40"/>
          <p:cNvSpPr txBox="1"/>
          <p:nvPr/>
        </p:nvSpPr>
        <p:spPr>
          <a:xfrm>
            <a:off x="20113195" y="35085319"/>
            <a:ext cx="3836749" cy="523220"/>
          </a:xfrm>
          <a:prstGeom prst="rect">
            <a:avLst/>
          </a:prstGeom>
          <a:noFill/>
        </p:spPr>
        <p:txBody>
          <a:bodyPr wrap="square" rtlCol="0">
            <a:spAutoFit/>
          </a:bodyPr>
          <a:lstStyle/>
          <a:p>
            <a:pPr algn="ctr"/>
            <a:r>
              <a:rPr lang="en-GB" sz="2800" dirty="0"/>
              <a:t>(c)</a:t>
            </a:r>
          </a:p>
        </p:txBody>
      </p:sp>
      <p:sp>
        <p:nvSpPr>
          <p:cNvPr id="29" name="TextBox 28"/>
          <p:cNvSpPr txBox="1"/>
          <p:nvPr/>
        </p:nvSpPr>
        <p:spPr>
          <a:xfrm>
            <a:off x="16670554" y="35608539"/>
            <a:ext cx="10792977" cy="1077218"/>
          </a:xfrm>
          <a:prstGeom prst="rect">
            <a:avLst/>
          </a:prstGeom>
          <a:noFill/>
        </p:spPr>
        <p:txBody>
          <a:bodyPr wrap="square" rtlCol="0">
            <a:spAutoFit/>
          </a:bodyPr>
          <a:lstStyle/>
          <a:p>
            <a:pPr algn="ctr"/>
            <a:r>
              <a:rPr lang="en-GB" sz="3200" dirty="0"/>
              <a:t>Fig.4. (a) Starting delay of the oscillator, (b) Average phase noise   (c) Generated stable 403.5MHz continuous frequency.</a:t>
            </a:r>
          </a:p>
        </p:txBody>
      </p:sp>
      <mc:AlternateContent xmlns:mc="http://schemas.openxmlformats.org/markup-compatibility/2006" xmlns:a14="http://schemas.microsoft.com/office/drawing/2010/main">
        <mc:Choice Requires="a14">
          <p:sp>
            <p:nvSpPr>
              <p:cNvPr id="33" name="TextBox 32"/>
              <p:cNvSpPr txBox="1"/>
              <p:nvPr/>
            </p:nvSpPr>
            <p:spPr>
              <a:xfrm>
                <a:off x="3313699" y="30506275"/>
                <a:ext cx="12601422" cy="3163623"/>
              </a:xfrm>
              <a:prstGeom prst="rect">
                <a:avLst/>
              </a:prstGeom>
              <a:noFill/>
            </p:spPr>
            <p:txBody>
              <a:bodyPr wrap="square" rtlCol="0">
                <a:spAutoFit/>
              </a:bodyPr>
              <a:lstStyle/>
              <a:p>
                <a:pPr algn="just"/>
                <a:r>
                  <a:rPr lang="en-GB" sz="3600" dirty="0"/>
                  <a:t>The frequency of oscillation is calculated by </a:t>
                </a:r>
                <a14:m>
                  <m:oMath xmlns:m="http://schemas.openxmlformats.org/officeDocument/2006/math">
                    <m:sSub>
                      <m:sSubPr>
                        <m:ctrlPr>
                          <a:rPr lang="en-GB" sz="3600" i="1" smtClean="0">
                            <a:latin typeface="Cambria Math" panose="02040503050406030204" pitchFamily="18" charset="0"/>
                          </a:rPr>
                        </m:ctrlPr>
                      </m:sSubPr>
                      <m:e>
                        <m:r>
                          <a:rPr lang="en-GB" sz="3600" b="0" i="1" smtClean="0">
                            <a:latin typeface="Cambria Math"/>
                          </a:rPr>
                          <m:t>𝑓</m:t>
                        </m:r>
                      </m:e>
                      <m:sub>
                        <m:r>
                          <a:rPr lang="en-GB" sz="3600" b="0" i="1" smtClean="0">
                            <a:latin typeface="Cambria Math"/>
                          </a:rPr>
                          <m:t>0</m:t>
                        </m:r>
                      </m:sub>
                    </m:sSub>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r>
                          <a:rPr lang="en-GB" sz="3600" b="0" i="1" smtClean="0">
                            <a:latin typeface="Cambria Math"/>
                          </a:rPr>
                          <m:t>𝑁</m:t>
                        </m:r>
                        <m:sSub>
                          <m:sSubPr>
                            <m:ctrlPr>
                              <a:rPr lang="en-GB" sz="3600" b="0" i="1" smtClean="0">
                                <a:latin typeface="Cambria Math" panose="02040503050406030204" pitchFamily="18" charset="0"/>
                              </a:rPr>
                            </m:ctrlPr>
                          </m:sSubPr>
                          <m:e>
                            <m:r>
                              <a:rPr lang="en-GB" sz="3600" b="0" i="1" smtClean="0">
                                <a:latin typeface="Cambria Math"/>
                              </a:rPr>
                              <m:t>𝑡</m:t>
                            </m:r>
                          </m:e>
                          <m:sub>
                            <m:r>
                              <a:rPr lang="en-GB" sz="3600" b="0" i="1" smtClean="0">
                                <a:latin typeface="Cambria Math"/>
                              </a:rPr>
                              <m:t>𝑑</m:t>
                            </m:r>
                          </m:sub>
                        </m:sSub>
                      </m:den>
                    </m:f>
                  </m:oMath>
                </a14:m>
                <a:r>
                  <a:rPr lang="en-GB" sz="3600" dirty="0"/>
                  <a:t>, where N is  the number of stages and t</a:t>
                </a:r>
                <a:r>
                  <a:rPr lang="en-GB" sz="3600" baseline="-25000" dirty="0"/>
                  <a:t>d</a:t>
                </a:r>
                <a:r>
                  <a:rPr lang="en-GB" sz="3600" dirty="0"/>
                  <a:t> is the propagation delay or gate delay. The estimated time delay for the output voltage of an NMOS and  CMOS inverter drives the capacitance of the next stage to cross the trip point in response to an input step.</a:t>
                </a:r>
              </a:p>
            </p:txBody>
          </p:sp>
        </mc:Choice>
        <mc:Fallback xmlns="">
          <p:sp>
            <p:nvSpPr>
              <p:cNvPr id="33" name="TextBox 32"/>
              <p:cNvSpPr txBox="1">
                <a:spLocks noRot="1" noChangeAspect="1" noMove="1" noResize="1" noEditPoints="1" noAdjustHandles="1" noChangeArrowheads="1" noChangeShapeType="1" noTextEdit="1"/>
              </p:cNvSpPr>
              <p:nvPr/>
            </p:nvSpPr>
            <p:spPr>
              <a:xfrm>
                <a:off x="3313699" y="30506275"/>
                <a:ext cx="12601422" cy="3163623"/>
              </a:xfrm>
              <a:prstGeom prst="rect">
                <a:avLst/>
              </a:prstGeom>
              <a:blipFill rotWithShape="1">
                <a:blip r:embed="rId10"/>
                <a:stretch>
                  <a:fillRect l="-1500" r="-1451" b="-6358"/>
                </a:stretch>
              </a:blipFill>
            </p:spPr>
            <p:txBody>
              <a:bodyPr/>
              <a:lstStyle/>
              <a:p>
                <a:r>
                  <a:rPr lang="en-GB">
                    <a:noFill/>
                  </a:rPr>
                  <a:t> </a:t>
                </a:r>
              </a:p>
            </p:txBody>
          </p:sp>
        </mc:Fallback>
      </mc:AlternateContent>
      <p:sp>
        <p:nvSpPr>
          <p:cNvPr id="34" name="TextBox 33"/>
          <p:cNvSpPr txBox="1"/>
          <p:nvPr/>
        </p:nvSpPr>
        <p:spPr>
          <a:xfrm>
            <a:off x="3284472" y="38217575"/>
            <a:ext cx="24179059" cy="1754326"/>
          </a:xfrm>
          <a:prstGeom prst="rect">
            <a:avLst/>
          </a:prstGeom>
          <a:noFill/>
        </p:spPr>
        <p:txBody>
          <a:bodyPr wrap="square" rtlCol="0">
            <a:spAutoFit/>
          </a:bodyPr>
          <a:lstStyle/>
          <a:p>
            <a:pPr marL="571500" indent="-571500" algn="just">
              <a:buFont typeface="Arial" panose="020B0604020202020204" pitchFamily="34" charset="0"/>
              <a:buChar char="•"/>
            </a:pPr>
            <a:r>
              <a:rPr lang="en-GB" sz="3600" dirty="0"/>
              <a:t>This nine stage ring oscillator was designed using 180-nm technology for biomedical implant devices, which shows a better     performance in comparison with a conventional power and space hungry RC or LC oscillator. The accuracy of the frequency     generation without extra biasing achieved using this simple method is highly significant.</a:t>
            </a:r>
          </a:p>
        </p:txBody>
      </p:sp>
      <p:sp>
        <p:nvSpPr>
          <p:cNvPr id="35" name="TextBox 29">
            <a:extLst>
              <a:ext uri="{FF2B5EF4-FFF2-40B4-BE49-F238E27FC236}">
                <a16:creationId xmlns:a16="http://schemas.microsoft.com/office/drawing/2014/main" id="{A8730213-8C65-42F6-A736-DF2CE84A5189}"/>
              </a:ext>
            </a:extLst>
          </p:cNvPr>
          <p:cNvSpPr txBox="1"/>
          <p:nvPr/>
        </p:nvSpPr>
        <p:spPr>
          <a:xfrm>
            <a:off x="3197108" y="39875917"/>
            <a:ext cx="24109598" cy="923330"/>
          </a:xfrm>
          <a:prstGeom prst="rect">
            <a:avLst/>
          </a:prstGeom>
          <a:noFill/>
        </p:spPr>
        <p:txBody>
          <a:bodyPr wrap="square" rtlCol="0">
            <a:spAutoFit/>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GB" sz="5400" b="1" i="1" dirty="0"/>
              <a:t>Acknowledgement  </a:t>
            </a:r>
            <a:r>
              <a:rPr lang="en-GB" sz="3600" dirty="0"/>
              <a:t>The chip fabrication and EDA tool were supported by </a:t>
            </a:r>
            <a:r>
              <a:rPr lang="en-US" sz="3600" dirty="0"/>
              <a:t>the</a:t>
            </a:r>
            <a:r>
              <a:rPr lang="ko-KR" altLang="en-US" sz="3600" dirty="0"/>
              <a:t> </a:t>
            </a:r>
            <a:r>
              <a:rPr lang="en-US" altLang="ko-KR" sz="3600" dirty="0"/>
              <a:t>IC Design Education Center(IDEC), Korea</a:t>
            </a:r>
            <a:endParaRPr lang="en-GB" sz="3600" dirty="0"/>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4129</TotalTime>
  <Words>488</Words>
  <Application>Microsoft Office PowerPoint</Application>
  <PresentationFormat>사용자 지정</PresentationFormat>
  <Paragraphs>25</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vt:i4>
      </vt:variant>
    </vt:vector>
  </HeadingPairs>
  <TitlesOfParts>
    <vt:vector size="7" baseType="lpstr">
      <vt:lpstr>맑은 고딕</vt:lpstr>
      <vt:lpstr>Arial</vt:lpstr>
      <vt:lpstr>Calibri</vt:lpstr>
      <vt:lpstr>Calibri Light</vt:lpstr>
      <vt:lpstr>Cambria Math</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chosun</cp:lastModifiedBy>
  <cp:revision>75</cp:revision>
  <dcterms:created xsi:type="dcterms:W3CDTF">2018-03-08T06:02:33Z</dcterms:created>
  <dcterms:modified xsi:type="dcterms:W3CDTF">2020-05-10T11:05:54Z</dcterms:modified>
</cp:coreProperties>
</file>